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6"/>
  </p:notesMasterIdLst>
  <p:handoutMasterIdLst>
    <p:handoutMasterId r:id="rId17"/>
  </p:handoutMasterIdLst>
  <p:sldIdLst>
    <p:sldId id="290" r:id="rId5"/>
    <p:sldId id="289" r:id="rId6"/>
    <p:sldId id="288" r:id="rId7"/>
    <p:sldId id="265" r:id="rId8"/>
    <p:sldId id="276" r:id="rId9"/>
    <p:sldId id="283" r:id="rId10"/>
    <p:sldId id="261" r:id="rId11"/>
    <p:sldId id="264" r:id="rId12"/>
    <p:sldId id="263" r:id="rId13"/>
    <p:sldId id="26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94694" autoAdjust="0"/>
  </p:normalViewPr>
  <p:slideViewPr>
    <p:cSldViewPr snapToGrid="0">
      <p:cViewPr varScale="1">
        <p:scale>
          <a:sx n="42" d="100"/>
          <a:sy n="42" d="100"/>
        </p:scale>
        <p:origin x="58" y="7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524F7-182B-D9FB-D89B-430801B6A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98194-8FEF-18CB-1381-586937DA5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60E7A-37ED-380E-7699-590DA044E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7AF8D-524E-5292-4226-5AA14BA06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9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5" r:id="rId17"/>
    <p:sldLayoutId id="2147483686" r:id="rId18"/>
    <p:sldLayoutId id="2147483687" r:id="rId19"/>
    <p:sldLayoutId id="2147483689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23B07-C1D8-0A26-C982-DA089FA6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4986-3A6F-F3DB-6982-E5526275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100"/>
            <a:ext cx="9906000" cy="3262883"/>
          </a:xfrm>
          <a:noFill/>
        </p:spPr>
        <p:txBody>
          <a:bodyPr/>
          <a:lstStyle/>
          <a:p>
            <a:r>
              <a:rPr lang="en-GB" sz="3200" dirty="0"/>
              <a:t>Year 12 Bridging Work- Summer 2026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Which city is managing urban challenges more effectively?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82DA7-DC28-8E22-8905-A7FAAF8B6C35}"/>
              </a:ext>
            </a:extLst>
          </p:cNvPr>
          <p:cNvSpPr txBox="1"/>
          <p:nvPr/>
        </p:nvSpPr>
        <p:spPr>
          <a:xfrm>
            <a:off x="1143000" y="2366718"/>
            <a:ext cx="990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You are to create a project comparing different aspects of London and Rio De Janeiro. You must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Cause of urbanisation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Impacts of urbanisation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Urban policy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Exogenous and endogenous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Waste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Pollution issues &amp;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Dereliction &amp; regeneration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Sustainability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Final Judgement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More information, guidance and examples can be found on the PowerPoint slides!!!</a:t>
            </a:r>
          </a:p>
        </p:txBody>
      </p:sp>
    </p:spTree>
    <p:extLst>
      <p:ext uri="{BB962C8B-B14F-4D97-AF65-F5344CB8AC3E}">
        <p14:creationId xmlns:p14="http://schemas.microsoft.com/office/powerpoint/2010/main" val="401816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9906000" cy="5337047"/>
          </a:xfrm>
          <a:noFill/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Sustainability Strategies</a:t>
            </a:r>
            <a:br>
              <a:rPr lang="en-GB" b="1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List </a:t>
            </a:r>
            <a:r>
              <a:rPr lang="en-GB" b="1" dirty="0">
                <a:latin typeface="Comic Sans MS" panose="030F0702030302020204" pitchFamily="66" charset="0"/>
              </a:rPr>
              <a:t>three strategies</a:t>
            </a:r>
            <a:r>
              <a:rPr lang="en-GB" dirty="0">
                <a:latin typeface="Comic Sans MS" panose="030F0702030302020204" pitchFamily="66" charset="0"/>
              </a:rPr>
              <a:t> per city.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Examples: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Green transport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Urban greening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Renewable energy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Favela upgrading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Reforestation</a:t>
            </a:r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 descr="Close-up of a bridge with wires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28EC61-9463-F185-4F97-EC5F2423D48E}"/>
              </a:ext>
            </a:extLst>
          </p:cNvPr>
          <p:cNvSpPr txBox="1"/>
          <p:nvPr/>
        </p:nvSpPr>
        <p:spPr>
          <a:xfrm>
            <a:off x="6858000" y="1120247"/>
            <a:ext cx="45537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b="1" dirty="0"/>
              <a:t>Final Judgement</a:t>
            </a:r>
          </a:p>
          <a:p>
            <a:pPr>
              <a:buNone/>
            </a:pPr>
            <a:r>
              <a:rPr lang="en-GB" sz="4400" dirty="0">
                <a:effectLst/>
              </a:rPr>
              <a:t>Answer the big question: </a:t>
            </a:r>
            <a:r>
              <a:rPr lang="en-GB" sz="4400" b="1" dirty="0">
                <a:effectLst/>
              </a:rPr>
              <a:t>Which city is managing urban challenges more effectively, and why?</a:t>
            </a:r>
            <a:r>
              <a:rPr lang="en-GB" sz="4400" dirty="0">
                <a:effectLst/>
              </a:rPr>
              <a:t> Give 2–3 clear reasons.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68" y="810491"/>
            <a:ext cx="5427584" cy="4946074"/>
          </a:xfrm>
        </p:spPr>
        <p:txBody>
          <a:bodyPr/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b="1" u="sng" dirty="0"/>
              <a:t>Year 12 Bridging work</a:t>
            </a:r>
            <a:br>
              <a:rPr lang="en-GB" b="1" u="sng" dirty="0"/>
            </a:br>
            <a:br>
              <a:rPr lang="en-GB" b="1" u="sng" dirty="0"/>
            </a:br>
            <a:r>
              <a:rPr lang="en-GB" dirty="0"/>
              <a:t>Which city is managing urban challenges more effectively?</a:t>
            </a:r>
            <a:endParaRPr lang="en-US" dirty="0"/>
          </a:p>
        </p:txBody>
      </p:sp>
      <p:pic>
        <p:nvPicPr>
          <p:cNvPr id="7" name="Picture Placeholder 6" descr="Looking up view of a city with skyscrapers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392" y="509286"/>
            <a:ext cx="5449824" cy="5617193"/>
          </a:xfrm>
          <a:noFill/>
        </p:spPr>
        <p:txBody>
          <a:bodyPr anchor="ctr">
            <a:normAutofit fontScale="92500"/>
          </a:bodyPr>
          <a:lstStyle/>
          <a:p>
            <a:r>
              <a:rPr lang="en-GB" sz="2400" b="1" i="1" dirty="0">
                <a:latin typeface="Comic Sans MS" panose="030F0702030302020204" pitchFamily="66" charset="0"/>
              </a:rPr>
              <a:t>Urbanisation: Causes &amp; Impacts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Create a table or bullet points for each city: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When major urbanisation happened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Why people moved there (push/pull factors)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Key industries that encouraged growth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Impacts- Social, Economic and Environmental</a:t>
            </a:r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9906000" cy="5885688"/>
          </a:xfrm>
          <a:noFill/>
        </p:spPr>
        <p:txBody>
          <a:bodyPr/>
          <a:lstStyle/>
          <a:p>
            <a:r>
              <a:rPr lang="en-GB" sz="2400" b="1" dirty="0">
                <a:latin typeface="Comic Sans MS" panose="030F0702030302020204" pitchFamily="66" charset="0"/>
              </a:rPr>
              <a:t>Endogenous &amp; Exogenous Factors</a:t>
            </a:r>
            <a:br>
              <a:rPr lang="en-GB" sz="2400" b="1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Explain the difference briefly. Then include examples for each city:</a:t>
            </a:r>
            <a:br>
              <a:rPr lang="en-GB" sz="2400" dirty="0">
                <a:latin typeface="Comic Sans MS" panose="030F0702030302020204" pitchFamily="66" charset="0"/>
              </a:rPr>
            </a:b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b="1" dirty="0">
                <a:latin typeface="Comic Sans MS" panose="030F0702030302020204" pitchFamily="66" charset="0"/>
              </a:rPr>
              <a:t>Endogenous (internal):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Location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Infrastructure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Local industries</a:t>
            </a:r>
            <a:br>
              <a:rPr lang="en-GB" sz="2400" dirty="0">
                <a:latin typeface="Comic Sans MS" panose="030F0702030302020204" pitchFamily="66" charset="0"/>
              </a:rPr>
            </a:b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b="1" dirty="0">
                <a:latin typeface="Comic Sans MS" panose="030F0702030302020204" pitchFamily="66" charset="0"/>
              </a:rPr>
              <a:t>Exogenous (external):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Globalisation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Foreign investment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Migration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International events</a:t>
            </a:r>
            <a:br>
              <a:rPr lang="en-GB" sz="2400" dirty="0">
                <a:latin typeface="Comic Sans MS" panose="030F0702030302020204" pitchFamily="66" charset="0"/>
              </a:rPr>
            </a:b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b"/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Urban Policy Changes (London)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Choose </a:t>
            </a:r>
            <a:r>
              <a:rPr lang="en-GB" sz="3600" b="1" dirty="0">
                <a:latin typeface="Comic Sans MS" panose="030F0702030302020204" pitchFamily="66" charset="0"/>
              </a:rPr>
              <a:t>two</a:t>
            </a:r>
            <a:r>
              <a:rPr lang="en-GB" sz="3600" dirty="0">
                <a:latin typeface="Comic Sans MS" panose="030F0702030302020204" pitchFamily="66" charset="0"/>
              </a:rPr>
              <a:t> policies. For each: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What problem it aimed to solve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Who benefited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Any disadvantages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How successful it was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u="sng" dirty="0">
                <a:latin typeface="Comic Sans MS" panose="030F0702030302020204" pitchFamily="66" charset="0"/>
              </a:rPr>
              <a:t>Examples: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Congestion Charge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ULEZ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Docklands regeneration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7" name="Picture Placeholder 16" descr="A city with tall buildings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107696"/>
            <a:ext cx="6539040" cy="6000496"/>
          </a:xfrm>
          <a:noFill/>
        </p:spPr>
        <p:txBody>
          <a:bodyPr>
            <a:no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Urban Policy Changes (Rio)</a:t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Choose </a:t>
            </a:r>
            <a:r>
              <a:rPr lang="en-GB" sz="3200" b="1" dirty="0">
                <a:latin typeface="Comic Sans MS" panose="030F0702030302020204" pitchFamily="66" charset="0"/>
              </a:rPr>
              <a:t>two</a:t>
            </a:r>
            <a:r>
              <a:rPr lang="en-GB" sz="3200" dirty="0">
                <a:latin typeface="Comic Sans MS" panose="030F0702030302020204" pitchFamily="66" charset="0"/>
              </a:rPr>
              <a:t> policies. For each:</a:t>
            </a:r>
            <a:br>
              <a:rPr lang="en-GB" sz="3200" dirty="0">
                <a:latin typeface="Comic Sans MS" panose="030F0702030302020204" pitchFamily="66" charset="0"/>
              </a:rPr>
            </a:b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What problem it aimed to solve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Who benefited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Any disadvantages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How successful it was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u="sng" dirty="0">
                <a:latin typeface="Comic Sans MS" panose="030F0702030302020204" pitchFamily="66" charset="0"/>
              </a:rPr>
              <a:t>Examples: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Favela pacification (UPP)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Olympic regeneration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BRT transport corridors</a:t>
            </a:r>
            <a:br>
              <a:rPr lang="en-GB" sz="2400" dirty="0">
                <a:latin typeface="Comic Sans MS" panose="030F0702030302020204" pitchFamily="66" charset="0"/>
              </a:rPr>
            </a:b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117" y="185195"/>
            <a:ext cx="6930838" cy="5319493"/>
          </a:xfrm>
          <a:noFill/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Waste Management</a:t>
            </a:r>
            <a:br>
              <a:rPr lang="en-GB" b="1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For each city: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How waste is collected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How much is recycled (if you find data)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Main challenges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One strength and one weakness</a:t>
            </a:r>
          </a:p>
        </p:txBody>
      </p:sp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6236"/>
            <a:ext cx="9906000" cy="4605527"/>
          </a:xfrm>
          <a:noFill/>
        </p:spPr>
        <p:txBody>
          <a:bodyPr/>
          <a:lstStyle/>
          <a:p>
            <a:r>
              <a:rPr lang="en-GB" sz="2800" b="1" dirty="0">
                <a:latin typeface="Comic Sans MS" panose="030F0702030302020204" pitchFamily="66" charset="0"/>
              </a:rPr>
              <a:t>Pollution Issues</a:t>
            </a:r>
            <a:br>
              <a:rPr lang="en-GB" sz="2800" b="1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Use two columns: </a:t>
            </a:r>
            <a:r>
              <a:rPr lang="en-GB" sz="2800" b="1" dirty="0">
                <a:latin typeface="Comic Sans MS" panose="030F0702030302020204" pitchFamily="66" charset="0"/>
              </a:rPr>
              <a:t>London</a:t>
            </a:r>
            <a:r>
              <a:rPr lang="en-GB" sz="2800" dirty="0">
                <a:latin typeface="Comic Sans MS" panose="030F0702030302020204" pitchFamily="66" charset="0"/>
              </a:rPr>
              <a:t> and </a:t>
            </a:r>
            <a:r>
              <a:rPr lang="en-GB" sz="2800" b="1" dirty="0">
                <a:latin typeface="Comic Sans MS" panose="030F0702030302020204" pitchFamily="66" charset="0"/>
              </a:rPr>
              <a:t>Rio</a:t>
            </a:r>
            <a:r>
              <a:rPr lang="en-GB" sz="2800" dirty="0">
                <a:latin typeface="Comic Sans MS" panose="030F0702030302020204" pitchFamily="66" charset="0"/>
              </a:rPr>
              <a:t> Include: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Main pollution types (air, water, land)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Causes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Impacts on people/environment</a:t>
            </a:r>
            <a:br>
              <a:rPr lang="en-GB" sz="2800" dirty="0">
                <a:latin typeface="Comic Sans MS" panose="030F0702030302020204" pitchFamily="66" charset="0"/>
              </a:rPr>
            </a:b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b="1" dirty="0">
                <a:latin typeface="Comic Sans MS" panose="030F0702030302020204" pitchFamily="66" charset="0"/>
              </a:rPr>
              <a:t>Pollution Management</a:t>
            </a:r>
            <a:br>
              <a:rPr lang="en-GB" sz="2800" b="1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For each city: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Strategies used to reduce pollution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How effective they are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Any improvements still needed</a:t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26" y="-22860"/>
            <a:ext cx="6645965" cy="5797931"/>
          </a:xfrm>
          <a:noFill/>
        </p:spPr>
        <p:txBody>
          <a:bodyPr/>
          <a:lstStyle/>
          <a:p>
            <a:r>
              <a:rPr lang="en-GB" sz="2800" b="1" dirty="0">
                <a:latin typeface="Comic Sans MS" panose="030F0702030302020204" pitchFamily="66" charset="0"/>
              </a:rPr>
              <a:t>Dereliction &amp; Regeneration</a:t>
            </a:r>
            <a:br>
              <a:rPr lang="en-GB" sz="2800" b="1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Choose one regeneration example per city: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What caused dereliction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What regeneration involved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Who benefited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Any criticisms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Examples: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London: Docklands, Stratford, King’s Cross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Rio: Porto Maravilha, favela upgrading</a:t>
            </a:r>
          </a:p>
        </p:txBody>
      </p:sp>
      <p:pic>
        <p:nvPicPr>
          <p:cNvPr id="20" name="Picture Placeholder 19" descr="City lights at night">
            <a:extLst>
              <a:ext uri="{FF2B5EF4-FFF2-40B4-BE49-F238E27FC236}">
                <a16:creationId xmlns:a16="http://schemas.microsoft.com/office/drawing/2014/main" id="{E5D7764F-CE06-1A00-3555-ACAE6ACDF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Angle lines design</Template>
  <TotalTime>82</TotalTime>
  <Words>478</Words>
  <Application>Microsoft Office PowerPoint</Application>
  <PresentationFormat>Widescreen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Comic Sans MS</vt:lpstr>
      <vt:lpstr>Univers Condensed Light</vt:lpstr>
      <vt:lpstr>Walbaum Display Light</vt:lpstr>
      <vt:lpstr>AngleLinesVTI</vt:lpstr>
      <vt:lpstr>Year 12 Bridging Work- Summer 2026  Which city is managing urban challenges more effectively?     </vt:lpstr>
      <vt:lpstr>  Year 12 Bridging work  Which city is managing urban challenges more effectively?</vt:lpstr>
      <vt:lpstr>AGENDA</vt:lpstr>
      <vt:lpstr>Endogenous &amp; Exogenous Factors Explain the difference briefly. Then include examples for each city:  Endogenous (internal): Location Infrastructure Local industries  Exogenous (external): Globalisation Foreign investment Migration International events </vt:lpstr>
      <vt:lpstr>Urban Policy Changes (London) Choose two policies. For each: What problem it aimed to solve Who benefited Any disadvantages How successful it was Examples: Congestion Charge ULEZ Docklands regeneration</vt:lpstr>
      <vt:lpstr>Urban Policy Changes (Rio) Choose two policies. For each:  What problem it aimed to solve Who benefited Any disadvantages How successful it was Examples: Favela pacification (UPP) Olympic regeneration BRT transport corridors </vt:lpstr>
      <vt:lpstr>Waste Management For each city:  How waste is collected How much is recycled (if you find data) Main challenges One strength and one weakness</vt:lpstr>
      <vt:lpstr>Pollution Issues Use two columns: London and Rio Include: Main pollution types (air, water, land) Causes Impacts on people/environment  Pollution Management For each city: Strategies used to reduce pollution How effective they are Any improvements still needed </vt:lpstr>
      <vt:lpstr>Dereliction &amp; Regeneration Choose one regeneration example per city: What caused dereliction What regeneration involved Who benefited Any criticisms Examples: London: Docklands, Stratford, King’s Cross Rio: Porto Maravilha, favela upgrading</vt:lpstr>
      <vt:lpstr>Sustainability Strategies List three strategies per city.   Examples: Green transport Urban greening Renewable energy Favela upgrading Reforestation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K Stephenson (KST)</dc:creator>
  <cp:lastModifiedBy>Miss K Stephenson (KST)</cp:lastModifiedBy>
  <cp:revision>1</cp:revision>
  <dcterms:created xsi:type="dcterms:W3CDTF">2026-05-18T10:00:41Z</dcterms:created>
  <dcterms:modified xsi:type="dcterms:W3CDTF">2026-05-18T11:22:57Z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